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ECA4-E131-45E4-B7E6-79D3EA4FB4FC}" type="datetimeFigureOut">
              <a:rPr lang="sv-SE" smtClean="0"/>
              <a:t>2017-03-16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E6EB-5396-48A6-A8A1-C2D938D181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866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ECA4-E131-45E4-B7E6-79D3EA4FB4FC}" type="datetimeFigureOut">
              <a:rPr lang="sv-SE" smtClean="0"/>
              <a:t>2017-03-16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E6EB-5396-48A6-A8A1-C2D938D181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10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ECA4-E131-45E4-B7E6-79D3EA4FB4FC}" type="datetimeFigureOut">
              <a:rPr lang="sv-SE" smtClean="0"/>
              <a:t>2017-03-16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E6EB-5396-48A6-A8A1-C2D938D181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70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ECA4-E131-45E4-B7E6-79D3EA4FB4FC}" type="datetimeFigureOut">
              <a:rPr lang="sv-SE" smtClean="0"/>
              <a:t>2017-03-16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E6EB-5396-48A6-A8A1-C2D938D181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807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ECA4-E131-45E4-B7E6-79D3EA4FB4FC}" type="datetimeFigureOut">
              <a:rPr lang="sv-SE" smtClean="0"/>
              <a:t>2017-03-16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E6EB-5396-48A6-A8A1-C2D938D181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153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ECA4-E131-45E4-B7E6-79D3EA4FB4FC}" type="datetimeFigureOut">
              <a:rPr lang="sv-SE" smtClean="0"/>
              <a:t>2017-03-16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E6EB-5396-48A6-A8A1-C2D938D181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493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ECA4-E131-45E4-B7E6-79D3EA4FB4FC}" type="datetimeFigureOut">
              <a:rPr lang="sv-SE" smtClean="0"/>
              <a:t>2017-03-16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E6EB-5396-48A6-A8A1-C2D938D181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913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ECA4-E131-45E4-B7E6-79D3EA4FB4FC}" type="datetimeFigureOut">
              <a:rPr lang="sv-SE" smtClean="0"/>
              <a:t>2017-03-16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E6EB-5396-48A6-A8A1-C2D938D181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281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ECA4-E131-45E4-B7E6-79D3EA4FB4FC}" type="datetimeFigureOut">
              <a:rPr lang="sv-SE" smtClean="0"/>
              <a:t>2017-03-16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E6EB-5396-48A6-A8A1-C2D938D181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89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ECA4-E131-45E4-B7E6-79D3EA4FB4FC}" type="datetimeFigureOut">
              <a:rPr lang="sv-SE" smtClean="0"/>
              <a:t>2017-03-16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E6EB-5396-48A6-A8A1-C2D938D181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610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ECA4-E131-45E4-B7E6-79D3EA4FB4FC}" type="datetimeFigureOut">
              <a:rPr lang="sv-SE" smtClean="0"/>
              <a:t>2017-03-16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5E6EB-5396-48A6-A8A1-C2D938D181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62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4ECA4-E131-45E4-B7E6-79D3EA4FB4FC}" type="datetimeFigureOut">
              <a:rPr lang="sv-SE" smtClean="0"/>
              <a:t>2017-03-16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5E6EB-5396-48A6-A8A1-C2D938D181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73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 defTabSz="457200" fontAlgn="base">
              <a:lnSpc>
                <a:spcPts val="2500"/>
              </a:lnSpc>
              <a:spcAft>
                <a:spcPct val="0"/>
              </a:spcAft>
            </a:pPr>
            <a:r>
              <a:rPr lang="sv-SE" sz="4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sz="4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4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sz="4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4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sz="4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4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Trygg i Kungälv och Ale</a:t>
            </a:r>
            <a:r>
              <a:rPr lang="sv-SE" b="1" dirty="0" smtClean="0">
                <a:solidFill>
                  <a:schemeClr val="accent1"/>
                </a:solidFill>
              </a:rPr>
              <a:t/>
            </a:r>
            <a:br>
              <a:rPr lang="sv-SE" b="1" dirty="0" smtClean="0">
                <a:solidFill>
                  <a:schemeClr val="accent1"/>
                </a:solidFill>
              </a:rPr>
            </a:br>
            <a:r>
              <a:rPr lang="sv-SE" b="1" dirty="0" smtClean="0">
                <a:solidFill>
                  <a:schemeClr val="accent1"/>
                </a:solidFill>
              </a:rPr>
              <a:t>  </a:t>
            </a:r>
            <a:r>
              <a:rPr lang="sv-SE" sz="2100" dirty="0" smtClean="0">
                <a:solidFill>
                  <a:srgbClr val="9B9B9B"/>
                </a:solidFill>
                <a:latin typeface="Arial" charset="0"/>
                <a:ea typeface="+mn-ea"/>
                <a:cs typeface="+mn-cs"/>
              </a:rPr>
              <a:t>Långsiktig </a:t>
            </a:r>
            <a:r>
              <a:rPr lang="sv-SE" sz="2100" dirty="0">
                <a:solidFill>
                  <a:srgbClr val="9B9B9B"/>
                </a:solidFill>
                <a:latin typeface="Arial" charset="0"/>
                <a:ea typeface="+mn-ea"/>
                <a:cs typeface="+mn-cs"/>
              </a:rPr>
              <a:t>samverkan mellan kommun och polis</a:t>
            </a:r>
            <a:br>
              <a:rPr lang="sv-SE" sz="2100" dirty="0">
                <a:solidFill>
                  <a:srgbClr val="9B9B9B"/>
                </a:solidFill>
                <a:latin typeface="Arial" charset="0"/>
                <a:ea typeface="+mn-ea"/>
                <a:cs typeface="+mn-cs"/>
              </a:rPr>
            </a:br>
            <a:endParaRPr lang="sv-SE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77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sv-SE" b="1" dirty="0" smtClean="0">
                <a:solidFill>
                  <a:srgbClr val="1862A8"/>
                </a:solidFill>
              </a:rPr>
              <a:t>Varför Trygg i-samverkan?</a:t>
            </a:r>
            <a:endParaRPr lang="sv-SE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/>
          <a:lstStyle/>
          <a:p>
            <a:pPr lvl="0" algn="l" eaLnBrk="0" fontAlgn="base" hangingPunct="0">
              <a:spcAft>
                <a:spcPct val="0"/>
              </a:spcAft>
              <a:buSzPct val="100000"/>
            </a:pPr>
            <a:r>
              <a:rPr kumimoji="0" lang="sv-SE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1862A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”När polis och kommun samordnar sina insatser kan samhällets samlade resurser användas mer effektivt och det trygghetsskapande och brottsförebyggande arbetet bli än mer framgångsrikt.”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853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470025"/>
          </a:xfrm>
        </p:spPr>
        <p:txBody>
          <a:bodyPr/>
          <a:lstStyle/>
          <a:p>
            <a:r>
              <a:rPr lang="sv-SE" b="1" dirty="0" smtClean="0">
                <a:solidFill>
                  <a:schemeClr val="accent1"/>
                </a:solidFill>
              </a:rPr>
              <a:t>Trygg i modellen</a:t>
            </a:r>
            <a:endParaRPr lang="sv-SE" b="1" dirty="0">
              <a:solidFill>
                <a:schemeClr val="accent1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704856" cy="403244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Innebär en fördjupad och mer strukturerad samverkan på bred front som utgår från en gemensam </a:t>
            </a:r>
            <a:r>
              <a:rPr lang="sv-SE" i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lokal lägesbild</a:t>
            </a:r>
            <a:r>
              <a:rPr lang="sv-SE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Invånarna involveras i högre grad och deras upplevelse av vad som skapar otrygghet är en viktig grund för prioriteringar i det brottsförebyggande och trygghetsskapande arbetet.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 modellen ingår även medborgarlöften, det är åtaganden som polis och stadsdel gör till invånarna för att arbeta mot särskilt angelägna problem som skapar otrygghet.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363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pil 1"/>
          <p:cNvCxnSpPr/>
          <p:nvPr/>
        </p:nvCxnSpPr>
        <p:spPr>
          <a:xfrm>
            <a:off x="5031009" y="2904633"/>
            <a:ext cx="0" cy="25491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" name="Rak pil 2"/>
          <p:cNvCxnSpPr/>
          <p:nvPr/>
        </p:nvCxnSpPr>
        <p:spPr>
          <a:xfrm>
            <a:off x="5031009" y="3807624"/>
            <a:ext cx="0" cy="25491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4" name="Rak pil 3"/>
          <p:cNvCxnSpPr/>
          <p:nvPr/>
        </p:nvCxnSpPr>
        <p:spPr>
          <a:xfrm>
            <a:off x="5031009" y="4671720"/>
            <a:ext cx="0" cy="25491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5" name="Rak pil 4"/>
          <p:cNvCxnSpPr/>
          <p:nvPr/>
        </p:nvCxnSpPr>
        <p:spPr>
          <a:xfrm>
            <a:off x="3373014" y="1973781"/>
            <a:ext cx="858095" cy="42824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6" name="Rak pil 5"/>
          <p:cNvCxnSpPr/>
          <p:nvPr/>
        </p:nvCxnSpPr>
        <p:spPr>
          <a:xfrm flipH="1">
            <a:off x="5731000" y="2017006"/>
            <a:ext cx="819199" cy="42246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7" name="Rak pil 6"/>
          <p:cNvCxnSpPr/>
          <p:nvPr/>
        </p:nvCxnSpPr>
        <p:spPr>
          <a:xfrm>
            <a:off x="5031009" y="2079432"/>
            <a:ext cx="0" cy="25491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grpSp>
        <p:nvGrpSpPr>
          <p:cNvPr id="8" name="Grupp 7"/>
          <p:cNvGrpSpPr/>
          <p:nvPr/>
        </p:nvGrpSpPr>
        <p:grpSpPr>
          <a:xfrm>
            <a:off x="1754861" y="1359352"/>
            <a:ext cx="1950000" cy="792088"/>
            <a:chOff x="1115816" y="1412776"/>
            <a:chExt cx="1800000" cy="792088"/>
          </a:xfrm>
        </p:grpSpPr>
        <p:sp>
          <p:nvSpPr>
            <p:cNvPr id="9" name="Rektangel 8"/>
            <p:cNvSpPr/>
            <p:nvPr/>
          </p:nvSpPr>
          <p:spPr>
            <a:xfrm>
              <a:off x="1115816" y="1412776"/>
              <a:ext cx="1800000" cy="792088"/>
            </a:xfrm>
            <a:prstGeom prst="rect">
              <a:avLst/>
            </a:prstGeom>
            <a:solidFill>
              <a:srgbClr val="37CBFF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ruta 9"/>
            <p:cNvSpPr txBox="1"/>
            <p:nvPr/>
          </p:nvSpPr>
          <p:spPr>
            <a:xfrm>
              <a:off x="1524572" y="1547210"/>
              <a:ext cx="8871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Polis</a:t>
              </a:r>
            </a:p>
          </p:txBody>
        </p:sp>
      </p:grpSp>
      <p:grpSp>
        <p:nvGrpSpPr>
          <p:cNvPr id="11" name="Grupp 10"/>
          <p:cNvGrpSpPr/>
          <p:nvPr/>
        </p:nvGrpSpPr>
        <p:grpSpPr>
          <a:xfrm>
            <a:off x="4017113" y="1359352"/>
            <a:ext cx="1950000" cy="792088"/>
            <a:chOff x="3707904" y="1412776"/>
            <a:chExt cx="1800000" cy="792088"/>
          </a:xfrm>
        </p:grpSpPr>
        <p:sp>
          <p:nvSpPr>
            <p:cNvPr id="12" name="Rektangel 11"/>
            <p:cNvSpPr/>
            <p:nvPr/>
          </p:nvSpPr>
          <p:spPr>
            <a:xfrm>
              <a:off x="3707904" y="1412776"/>
              <a:ext cx="1800000" cy="79208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textruta 12"/>
            <p:cNvSpPr txBox="1"/>
            <p:nvPr/>
          </p:nvSpPr>
          <p:spPr>
            <a:xfrm>
              <a:off x="3924856" y="1547210"/>
              <a:ext cx="14392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Kommun</a:t>
              </a:r>
            </a:p>
          </p:txBody>
        </p:sp>
      </p:grpSp>
      <p:grpSp>
        <p:nvGrpSpPr>
          <p:cNvPr id="14" name="Grupp 13"/>
          <p:cNvGrpSpPr/>
          <p:nvPr/>
        </p:nvGrpSpPr>
        <p:grpSpPr>
          <a:xfrm>
            <a:off x="6279147" y="1359352"/>
            <a:ext cx="2184243" cy="792088"/>
            <a:chOff x="6228184" y="1412776"/>
            <a:chExt cx="2016224" cy="792088"/>
          </a:xfrm>
        </p:grpSpPr>
        <p:sp>
          <p:nvSpPr>
            <p:cNvPr id="15" name="Rektangel 14"/>
            <p:cNvSpPr/>
            <p:nvPr/>
          </p:nvSpPr>
          <p:spPr>
            <a:xfrm>
              <a:off x="6228384" y="1412776"/>
              <a:ext cx="1800000" cy="792088"/>
            </a:xfrm>
            <a:prstGeom prst="rect">
              <a:avLst/>
            </a:prstGeom>
            <a:solidFill>
              <a:srgbClr val="D2ECB6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textruta 15"/>
            <p:cNvSpPr txBox="1"/>
            <p:nvPr/>
          </p:nvSpPr>
          <p:spPr>
            <a:xfrm>
              <a:off x="6228184" y="1418558"/>
              <a:ext cx="201622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25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Medborgare</a:t>
              </a:r>
            </a:p>
          </p:txBody>
        </p:sp>
        <p:sp>
          <p:nvSpPr>
            <p:cNvPr id="17" name="textruta 16"/>
            <p:cNvSpPr txBox="1"/>
            <p:nvPr/>
          </p:nvSpPr>
          <p:spPr>
            <a:xfrm>
              <a:off x="6372200" y="1769306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(dialoger m m)</a:t>
              </a:r>
            </a:p>
          </p:txBody>
        </p:sp>
      </p:grpSp>
      <p:grpSp>
        <p:nvGrpSpPr>
          <p:cNvPr id="18" name="Grupp 17"/>
          <p:cNvGrpSpPr/>
          <p:nvPr/>
        </p:nvGrpSpPr>
        <p:grpSpPr>
          <a:xfrm>
            <a:off x="4094905" y="2367464"/>
            <a:ext cx="1872208" cy="657654"/>
            <a:chOff x="3779912" y="2492896"/>
            <a:chExt cx="1728192" cy="657654"/>
          </a:xfrm>
        </p:grpSpPr>
        <p:sp>
          <p:nvSpPr>
            <p:cNvPr id="19" name="Ellips 18"/>
            <p:cNvSpPr/>
            <p:nvPr/>
          </p:nvSpPr>
          <p:spPr>
            <a:xfrm>
              <a:off x="3923464" y="2492896"/>
              <a:ext cx="1422062" cy="657654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textruta 19"/>
            <p:cNvSpPr txBox="1"/>
            <p:nvPr/>
          </p:nvSpPr>
          <p:spPr>
            <a:xfrm>
              <a:off x="3779912" y="2575911"/>
              <a:ext cx="1728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Lokal lägesbild stadsdel</a:t>
              </a:r>
            </a:p>
          </p:txBody>
        </p:sp>
      </p:grpSp>
      <p:sp>
        <p:nvSpPr>
          <p:cNvPr id="21" name="textruta 20"/>
          <p:cNvSpPr txBox="1"/>
          <p:nvPr/>
        </p:nvSpPr>
        <p:spPr>
          <a:xfrm>
            <a:off x="2885840" y="5679832"/>
            <a:ext cx="4446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400" b="1" spc="600" dirty="0" smtClean="0">
                <a:solidFill>
                  <a:prstClr val="black"/>
                </a:solidFill>
                <a:latin typeface="Calibri"/>
              </a:rPr>
              <a:t>Uppföljning</a:t>
            </a:r>
            <a:endParaRPr lang="sv-SE" sz="1400" b="1" spc="6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22" name="Grupp 21"/>
          <p:cNvGrpSpPr/>
          <p:nvPr/>
        </p:nvGrpSpPr>
        <p:grpSpPr>
          <a:xfrm>
            <a:off x="4088904" y="4095656"/>
            <a:ext cx="1872208" cy="657654"/>
            <a:chOff x="3851920" y="4293096"/>
            <a:chExt cx="1728192" cy="657654"/>
          </a:xfrm>
        </p:grpSpPr>
        <p:sp>
          <p:nvSpPr>
            <p:cNvPr id="23" name="Ellips 22"/>
            <p:cNvSpPr/>
            <p:nvPr/>
          </p:nvSpPr>
          <p:spPr>
            <a:xfrm>
              <a:off x="3954337" y="4293096"/>
              <a:ext cx="1422062" cy="657654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textruta 23"/>
            <p:cNvSpPr txBox="1"/>
            <p:nvPr/>
          </p:nvSpPr>
          <p:spPr>
            <a:xfrm>
              <a:off x="3851920" y="4334933"/>
              <a:ext cx="1728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Åtgärdsplan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(vem gör vad?)</a:t>
              </a:r>
            </a:p>
          </p:txBody>
        </p:sp>
      </p:grpSp>
      <p:grpSp>
        <p:nvGrpSpPr>
          <p:cNvPr id="25" name="Grupp 24"/>
          <p:cNvGrpSpPr/>
          <p:nvPr/>
        </p:nvGrpSpPr>
        <p:grpSpPr>
          <a:xfrm>
            <a:off x="4073567" y="3231560"/>
            <a:ext cx="1872208" cy="657654"/>
            <a:chOff x="3779912" y="3356992"/>
            <a:chExt cx="1728192" cy="657654"/>
          </a:xfrm>
        </p:grpSpPr>
        <p:sp>
          <p:nvSpPr>
            <p:cNvPr id="26" name="Ellips 25"/>
            <p:cNvSpPr/>
            <p:nvPr/>
          </p:nvSpPr>
          <p:spPr>
            <a:xfrm>
              <a:off x="3913281" y="3356992"/>
              <a:ext cx="1422062" cy="657654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textruta 26"/>
            <p:cNvSpPr txBox="1"/>
            <p:nvPr/>
          </p:nvSpPr>
          <p:spPr>
            <a:xfrm>
              <a:off x="3779912" y="3424209"/>
              <a:ext cx="1728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Problembild (orsaksanalys)</a:t>
              </a:r>
            </a:p>
          </p:txBody>
        </p:sp>
      </p:grpSp>
      <p:sp>
        <p:nvSpPr>
          <p:cNvPr id="28" name="Rektangel 27"/>
          <p:cNvSpPr/>
          <p:nvPr/>
        </p:nvSpPr>
        <p:spPr>
          <a:xfrm>
            <a:off x="5824432" y="3869153"/>
            <a:ext cx="1202455" cy="274922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FORSKNING</a:t>
            </a:r>
          </a:p>
        </p:txBody>
      </p:sp>
      <p:grpSp>
        <p:nvGrpSpPr>
          <p:cNvPr id="29" name="Grupp 28"/>
          <p:cNvGrpSpPr/>
          <p:nvPr/>
        </p:nvGrpSpPr>
        <p:grpSpPr>
          <a:xfrm>
            <a:off x="896548" y="4941168"/>
            <a:ext cx="8300087" cy="648072"/>
            <a:chOff x="467544" y="5301208"/>
            <a:chExt cx="1728192" cy="648072"/>
          </a:xfrm>
        </p:grpSpPr>
        <p:sp>
          <p:nvSpPr>
            <p:cNvPr id="30" name="Rektangel 29"/>
            <p:cNvSpPr/>
            <p:nvPr/>
          </p:nvSpPr>
          <p:spPr>
            <a:xfrm>
              <a:off x="596914" y="5301208"/>
              <a:ext cx="1459236" cy="648072"/>
            </a:xfrm>
            <a:prstGeom prst="rect">
              <a:avLst/>
            </a:prstGeom>
            <a:solidFill>
              <a:srgbClr val="4BACC6">
                <a:lumMod val="40000"/>
                <a:lumOff val="60000"/>
              </a:srgbClr>
            </a:solidFill>
            <a:ln w="3175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textruta 30"/>
            <p:cNvSpPr txBox="1"/>
            <p:nvPr/>
          </p:nvSpPr>
          <p:spPr>
            <a:xfrm>
              <a:off x="467544" y="5301208"/>
              <a:ext cx="17281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Insatser och aktiviteter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672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sv-SE" b="1" dirty="0" smtClean="0">
                <a:solidFill>
                  <a:schemeClr val="accent1"/>
                </a:solidFill>
              </a:rPr>
              <a:t>Exempel på identifierade problemområden</a:t>
            </a:r>
            <a:endParaRPr lang="sv-SE" b="1" dirty="0">
              <a:solidFill>
                <a:schemeClr val="accent1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pPr marL="190500" lvl="0" indent="-190500" algn="l" eaLnBrk="0" fontAlgn="base" hangingPunct="0">
              <a:spcAft>
                <a:spcPct val="0"/>
              </a:spcAft>
              <a:buSzPct val="100000"/>
              <a:buFontTx/>
              <a:buChar char="•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Narkotika</a:t>
            </a:r>
          </a:p>
          <a:p>
            <a:pPr marL="190500" lvl="0" indent="-190500" algn="l" eaLnBrk="0" fontAlgn="base" hangingPunct="0">
              <a:spcAft>
                <a:spcPct val="0"/>
              </a:spcAft>
              <a:buSzPct val="100000"/>
              <a:buFontTx/>
              <a:buChar char="•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Ungdomskriminalitet</a:t>
            </a:r>
          </a:p>
          <a:p>
            <a:pPr marL="190500" lvl="0" indent="-190500" algn="l" eaLnBrk="0" fontAlgn="base" hangingPunct="0">
              <a:spcAft>
                <a:spcPct val="0"/>
              </a:spcAft>
              <a:buSzPct val="100000"/>
              <a:buFontTx/>
              <a:buChar char="•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Våld i nära relation/ familjevåld</a:t>
            </a:r>
          </a:p>
          <a:p>
            <a:pPr marL="190500" lvl="0" indent="-190500" algn="l" eaLnBrk="0" fontAlgn="base" hangingPunct="0">
              <a:spcAft>
                <a:spcPct val="0"/>
              </a:spcAft>
              <a:buSzPct val="100000"/>
              <a:buFontTx/>
              <a:buChar char="•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Trafikrelaterade problem</a:t>
            </a:r>
          </a:p>
          <a:p>
            <a:pPr marL="190500" lvl="0" indent="-190500" algn="l" eaLnBrk="0" fontAlgn="base" hangingPunct="0">
              <a:spcAft>
                <a:spcPct val="0"/>
              </a:spcAft>
              <a:buSzPct val="100000"/>
              <a:buFontTx/>
              <a:buChar char="•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Inbrott</a:t>
            </a:r>
          </a:p>
          <a:p>
            <a:pPr marL="190500" lvl="0" indent="-190500" algn="l" eaLnBrk="0" fontAlgn="base" hangingPunct="0">
              <a:spcAft>
                <a:spcPct val="0"/>
              </a:spcAft>
              <a:buSzPct val="100000"/>
              <a:buFontTx/>
              <a:buChar char="•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Fysisk miljö ur trygghetsperspektiv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692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sv-SE" b="1" dirty="0" smtClean="0">
                <a:solidFill>
                  <a:schemeClr val="accent1"/>
                </a:solidFill>
              </a:rPr>
              <a:t>Medborgarlöften</a:t>
            </a:r>
            <a:endParaRPr lang="sv-SE" b="1" dirty="0">
              <a:solidFill>
                <a:schemeClr val="accent1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 fontScale="92500" lnSpcReduction="10000"/>
          </a:bodyPr>
          <a:lstStyle/>
          <a:p>
            <a:pPr lvl="0" algn="l" eaLnBrk="0" fontAlgn="base" hangingPunct="0">
              <a:spcAft>
                <a:spcPct val="0"/>
              </a:spcAft>
              <a:buSzPct val="100000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Vad är medborgarlöften?</a:t>
            </a:r>
          </a:p>
          <a:p>
            <a:pPr marL="190500" lvl="0" indent="-190500" algn="l" eaLnBrk="0" fontAlgn="base" hangingPunct="0"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fokuserar på sådant som de som bor och verkar i ett område upplever som viktigt för att de ska känna sig trygga och säkra</a:t>
            </a:r>
          </a:p>
          <a:p>
            <a:pPr marL="190500" lvl="0" indent="-190500" algn="l" eaLnBrk="0" fontAlgn="base" hangingPunct="0">
              <a:spcAft>
                <a:spcPct val="0"/>
              </a:spcAft>
              <a:buSzPct val="100000"/>
              <a:buFontTx/>
              <a:buChar char="•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beskriver vad polisen, kommunen och andra aktörer i lokalsamhället lovar att åstadkomma tillsammans med medborgarna för att hantera lokala problem.</a:t>
            </a:r>
          </a:p>
          <a:p>
            <a:pPr marL="190500" lvl="0" indent="-190500" algn="l" eaLnBrk="0" fontAlgn="base" hangingPunct="0">
              <a:spcAft>
                <a:spcPct val="0"/>
              </a:spcAft>
              <a:buSzPct val="100000"/>
              <a:buFontTx/>
              <a:buChar char="•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är en utveckling och förstärkning av nuvarande samverkansöverenskommelser mellan polis och kommun</a:t>
            </a:r>
          </a:p>
          <a:p>
            <a:pPr marL="190500" lvl="0" indent="-190500" algn="l" eaLnBrk="0" fontAlgn="base" hangingPunct="0">
              <a:spcAft>
                <a:spcPct val="0"/>
              </a:spcAft>
              <a:buSzPct val="100000"/>
              <a:buFontTx/>
              <a:buChar char="•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är tidsatta och konkreta aktiviteter som tar sin utgångspunkt i den lokala lägesbilden</a:t>
            </a:r>
          </a:p>
          <a:p>
            <a:pPr marL="190500" lvl="0" indent="-190500" algn="l" eaLnBrk="0" fontAlgn="base" hangingPunct="0">
              <a:spcAft>
                <a:spcPct val="0"/>
              </a:spcAft>
              <a:buSzPct val="100000"/>
              <a:buFontTx/>
              <a:buChar char="•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är en del av lokalpolisområdenas verksamhetsplanering</a:t>
            </a:r>
          </a:p>
          <a:p>
            <a:pPr marL="190500" lvl="0" indent="-190500" algn="l" eaLnBrk="0" fontAlgn="base" hangingPunct="0">
              <a:spcAft>
                <a:spcPct val="0"/>
              </a:spcAft>
              <a:buSzPct val="100000"/>
              <a:buFontTx/>
              <a:buChar char="•"/>
            </a:pPr>
            <a:endParaRPr kumimoji="0" lang="sv-SE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257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990656" cy="1512168"/>
          </a:xfrm>
        </p:spPr>
        <p:txBody>
          <a:bodyPr>
            <a:normAutofit/>
          </a:bodyPr>
          <a:lstStyle/>
          <a:p>
            <a:r>
              <a:rPr lang="sv-SE" sz="2400" dirty="0">
                <a:solidFill>
                  <a:schemeClr val="accent1"/>
                </a:solidFill>
              </a:rPr>
              <a:t>Har du synpunkter, tips och idéer på hur vi tillsammans kan öka tryggheten i </a:t>
            </a:r>
            <a:r>
              <a:rPr lang="sv-SE" sz="2400" dirty="0" smtClean="0">
                <a:solidFill>
                  <a:schemeClr val="accent1"/>
                </a:solidFill>
              </a:rPr>
              <a:t>Kungälv och Ale</a:t>
            </a:r>
            <a:r>
              <a:rPr lang="sv-SE" sz="2400" dirty="0">
                <a:solidFill>
                  <a:schemeClr val="accent1"/>
                </a:solidFill>
              </a:rPr>
              <a:t>? Välkommen att höra av dig till: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872808" cy="3816424"/>
          </a:xfrm>
        </p:spPr>
        <p:txBody>
          <a:bodyPr/>
          <a:lstStyle/>
          <a:p>
            <a:pPr lvl="0" algn="l" eaLnBrk="0" fontAlgn="base" hangingPunct="0">
              <a:spcAft>
                <a:spcPct val="0"/>
              </a:spcAft>
              <a:buSzPct val="100000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Anna Åberg, kommunpolis lokalpolisområde</a:t>
            </a:r>
            <a:r>
              <a:rPr kumimoji="0" lang="sv-SE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Kungälv/Ale</a:t>
            </a:r>
          </a:p>
          <a:p>
            <a:pPr lvl="0" algn="l" eaLnBrk="0" fontAlgn="base" hangingPunct="0">
              <a:spcAft>
                <a:spcPct val="0"/>
              </a:spcAft>
              <a:buSzPct val="100000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tel. 010-565 19 92</a:t>
            </a:r>
          </a:p>
          <a:p>
            <a:pPr lvl="0" algn="l" eaLnBrk="0" fontAlgn="base" hangingPunct="0">
              <a:spcAft>
                <a:spcPct val="0"/>
              </a:spcAft>
              <a:buSzPct val="100000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anna-a.aberg@polisen.se</a:t>
            </a:r>
            <a:endParaRPr kumimoji="0" lang="sv-SE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 algn="l" eaLnBrk="0" fontAlgn="base" hangingPunct="0">
              <a:spcAft>
                <a:spcPct val="0"/>
              </a:spcAft>
              <a:buSzPct val="100000"/>
            </a:pPr>
            <a:endParaRPr kumimoji="0" lang="sv-SE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 algn="l" eaLnBrk="0" fontAlgn="base" hangingPunct="0">
              <a:spcAft>
                <a:spcPct val="0"/>
              </a:spcAft>
              <a:buSzPct val="100000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Robert Andersson, samordnare Kungälvs kommun</a:t>
            </a:r>
          </a:p>
          <a:p>
            <a:pPr lvl="0" algn="l" eaLnBrk="0" fontAlgn="base" hangingPunct="0">
              <a:spcAft>
                <a:spcPct val="0"/>
              </a:spcAft>
              <a:buSzPct val="100000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robert.andersson@kungalv.se</a:t>
            </a:r>
          </a:p>
          <a:p>
            <a:pPr lvl="0" algn="l" eaLnBrk="0" fontAlgn="base" hangingPunct="0">
              <a:spcAft>
                <a:spcPct val="0"/>
              </a:spcAft>
              <a:buSzPct val="100000"/>
            </a:pPr>
            <a:endParaRPr kumimoji="0" lang="sv-SE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 algn="l" eaLnBrk="0" fontAlgn="base" hangingPunct="0">
              <a:spcAft>
                <a:spcPct val="0"/>
              </a:spcAft>
              <a:buSzPct val="100000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Charlott Klug, samordnare Ale kommun</a:t>
            </a:r>
          </a:p>
          <a:p>
            <a:pPr lvl="0" algn="l" eaLnBrk="0" fontAlgn="base" hangingPunct="0">
              <a:spcAft>
                <a:spcPct val="0"/>
              </a:spcAft>
              <a:buSzPct val="100000"/>
            </a:pP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charlott.klug@ale.se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41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284</Words>
  <Application>Microsoft Office PowerPoint</Application>
  <PresentationFormat>Bildspel på skärmen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Office-tema</vt:lpstr>
      <vt:lpstr>   Trygg i Kungälv och Ale   Långsiktig samverkan mellan kommun och polis </vt:lpstr>
      <vt:lpstr>Varför Trygg i-samverkan?</vt:lpstr>
      <vt:lpstr>Trygg i modellen</vt:lpstr>
      <vt:lpstr>PowerPoint-presentation</vt:lpstr>
      <vt:lpstr>Exempel på identifierade problemområden</vt:lpstr>
      <vt:lpstr>Medborgarlöften</vt:lpstr>
      <vt:lpstr>Har du synpunkter, tips och idéer på hur vi tillsammans kan öka tryggheten i Kungälv och Ale? Välkommen att höra av dig till:</vt:lpstr>
    </vt:vector>
  </TitlesOfParts>
  <Company>Rikspolisstyrelsen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Trygg i Kungälv och Ale   Långsiktig samverkan mellan kommun och polis</dc:title>
  <dc:creator>Anna Åberg</dc:creator>
  <cp:lastModifiedBy>Anna Åberg</cp:lastModifiedBy>
  <cp:revision>5</cp:revision>
  <dcterms:created xsi:type="dcterms:W3CDTF">2017-03-16T07:50:58Z</dcterms:created>
  <dcterms:modified xsi:type="dcterms:W3CDTF">2017-03-16T08:29:45Z</dcterms:modified>
</cp:coreProperties>
</file>